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8" r:id="rId6"/>
    <p:sldId id="262" r:id="rId7"/>
    <p:sldId id="263" r:id="rId8"/>
    <p:sldId id="270" r:id="rId9"/>
    <p:sldId id="271" r:id="rId10"/>
    <p:sldId id="272" r:id="rId11"/>
    <p:sldId id="273" r:id="rId12"/>
    <p:sldId id="274" r:id="rId13"/>
    <p:sldId id="269" r:id="rId14"/>
    <p:sldId id="266" r:id="rId15"/>
    <p:sldId id="264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E13E-F3C5-4B36-BE07-606293FAEF5D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A1CA-B29E-4205-97A4-C25C176A8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E13E-F3C5-4B36-BE07-606293FAEF5D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A1CA-B29E-4205-97A4-C25C176A8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E13E-F3C5-4B36-BE07-606293FAEF5D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A1CA-B29E-4205-97A4-C25C176A8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E13E-F3C5-4B36-BE07-606293FAEF5D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A1CA-B29E-4205-97A4-C25C176A8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E13E-F3C5-4B36-BE07-606293FAEF5D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A1CA-B29E-4205-97A4-C25C176A8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E13E-F3C5-4B36-BE07-606293FAEF5D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A1CA-B29E-4205-97A4-C25C176A8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E13E-F3C5-4B36-BE07-606293FAEF5D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A1CA-B29E-4205-97A4-C25C176A8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E13E-F3C5-4B36-BE07-606293FAEF5D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A1CA-B29E-4205-97A4-C25C176A8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E13E-F3C5-4B36-BE07-606293FAEF5D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A1CA-B29E-4205-97A4-C25C176A8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E13E-F3C5-4B36-BE07-606293FAEF5D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A1CA-B29E-4205-97A4-C25C176A8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E13E-F3C5-4B36-BE07-606293FAEF5D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A1CA-B29E-4205-97A4-C25C176A8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7E13E-F3C5-4B36-BE07-606293FAEF5D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8A1CA-B29E-4205-97A4-C25C176A8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20688"/>
            <a:ext cx="42625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solidFill>
                  <a:srgbClr val="C00000"/>
                </a:solidFill>
              </a:rPr>
              <a:t>  </a:t>
            </a:r>
            <a:r>
              <a:rPr lang="kk-KZ" sz="2000" b="1" dirty="0" smtClean="0">
                <a:solidFill>
                  <a:srgbClr val="C00000"/>
                </a:solidFill>
              </a:rPr>
              <a:t>Мектебі</a:t>
            </a:r>
            <a:r>
              <a:rPr lang="kk-KZ" sz="2000" b="1" dirty="0">
                <a:solidFill>
                  <a:srgbClr val="C00000"/>
                </a:solidFill>
              </a:rPr>
              <a:t>: Петровка </a:t>
            </a:r>
            <a:r>
              <a:rPr lang="ru-RU" sz="2000" b="1" dirty="0" smtClean="0">
                <a:solidFill>
                  <a:srgbClr val="C00000"/>
                </a:solidFill>
              </a:rPr>
              <a:t>орта </a:t>
            </a:r>
            <a:r>
              <a:rPr lang="ru-RU" sz="2000" b="1" dirty="0" err="1" smtClean="0">
                <a:solidFill>
                  <a:srgbClr val="C00000"/>
                </a:solidFill>
              </a:rPr>
              <a:t>мектебі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67944" y="3244334"/>
            <a:ext cx="190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052736"/>
            <a:ext cx="30515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solidFill>
                  <a:prstClr val="black"/>
                </a:solidFill>
              </a:rPr>
              <a:t>1-</a:t>
            </a:r>
            <a:r>
              <a:rPr lang="kk-KZ" sz="2000" b="1" dirty="0">
                <a:solidFill>
                  <a:prstClr val="black"/>
                </a:solidFill>
              </a:rPr>
              <a:t>сынып 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1052736"/>
            <a:ext cx="28672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4</a:t>
            </a:r>
            <a:r>
              <a:rPr lang="en-US" sz="2000" b="1" dirty="0"/>
              <a:t>6</a:t>
            </a:r>
            <a:r>
              <a:rPr lang="ru-RU" sz="2000" b="1" dirty="0"/>
              <a:t>-</a:t>
            </a:r>
            <a:r>
              <a:rPr lang="kk-KZ" sz="2000" b="1" dirty="0"/>
              <a:t>САБАҚ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1052736"/>
            <a:ext cx="32765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 smtClean="0">
                <a:solidFill>
                  <a:schemeClr val="accent6">
                    <a:lumMod val="75000"/>
                  </a:schemeClr>
                </a:solidFill>
              </a:rPr>
              <a:t>Күні , айы :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06.03.2017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1556792"/>
            <a:ext cx="66967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/>
              <a:t>       </a:t>
            </a:r>
            <a:r>
              <a:rPr lang="kk-KZ" sz="2000" b="1" dirty="0" smtClean="0">
                <a:solidFill>
                  <a:schemeClr val="accent3">
                    <a:lumMod val="50000"/>
                  </a:schemeClr>
                </a:solidFill>
              </a:rPr>
              <a:t>Мұғалімнің </a:t>
            </a:r>
            <a:r>
              <a:rPr lang="kk-KZ" sz="2000" b="1" dirty="0">
                <a:solidFill>
                  <a:schemeClr val="accent3">
                    <a:lumMod val="50000"/>
                  </a:schemeClr>
                </a:solidFill>
              </a:rPr>
              <a:t>аты-жөні:  Б</a:t>
            </a:r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</a:rPr>
              <a:t>ижанова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С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ания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К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упийқызы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2276872"/>
            <a:ext cx="52596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     </a:t>
            </a:r>
            <a:r>
              <a:rPr lang="kk-KZ" sz="2000" b="1" dirty="0" smtClean="0">
                <a:solidFill>
                  <a:srgbClr val="0070C0"/>
                </a:solidFill>
              </a:rPr>
              <a:t>Сабаққа </a:t>
            </a:r>
            <a:r>
              <a:rPr lang="kk-KZ" sz="2000" b="1" dirty="0">
                <a:solidFill>
                  <a:srgbClr val="0070C0"/>
                </a:solidFill>
              </a:rPr>
              <a:t>қатысқан оқушылар саны</a:t>
            </a:r>
            <a:r>
              <a:rPr lang="kk-KZ" sz="2000" b="1" dirty="0" smtClean="0">
                <a:solidFill>
                  <a:srgbClr val="0070C0"/>
                </a:solidFill>
              </a:rPr>
              <a:t>: </a:t>
            </a:r>
            <a:r>
              <a:rPr lang="en-US" sz="2000" b="1" dirty="0" smtClean="0">
                <a:solidFill>
                  <a:srgbClr val="0070C0"/>
                </a:solidFill>
              </a:rPr>
              <a:t>10 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67544" y="3183113"/>
            <a:ext cx="81369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Сабақтың тақырыбы:</a:t>
            </a:r>
            <a:r>
              <a:rPr kumimoji="0" lang="kk-K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 Не дәмді?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дом\Desktop\iMJX2RS6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7488832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дом\Desktop\ncBMqrRA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0" y="533400"/>
            <a:ext cx="69850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дом\Desktop\iAS9T4IW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8496944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052736"/>
            <a:ext cx="55983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dirty="0" smtClean="0">
                <a:solidFill>
                  <a:schemeClr val="accent4">
                    <a:lumMod val="50000"/>
                  </a:schemeClr>
                </a:solidFill>
                <a:latin typeface="Times New Roman CYR"/>
                <a:ea typeface="Calibri" pitchFamily="34" charset="0"/>
                <a:cs typeface="Times New Roman" pitchFamily="18" charset="0"/>
              </a:rPr>
              <a:t>Сергіту сәті </a:t>
            </a:r>
            <a:endParaRPr lang="ru-RU" sz="28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dirty="0" smtClean="0">
                <a:solidFill>
                  <a:schemeClr val="accent4">
                    <a:lumMod val="50000"/>
                  </a:schemeClr>
                </a:solidFill>
                <a:latin typeface="Times New Roman CYR"/>
                <a:ea typeface="Calibri" pitchFamily="34" charset="0"/>
                <a:cs typeface="Times New Roman" pitchFamily="18" charset="0"/>
              </a:rPr>
              <a:t>Жазылым.Жазу </a:t>
            </a:r>
            <a:r>
              <a:rPr lang="kk-KZ" sz="2800" dirty="0" smtClean="0">
                <a:solidFill>
                  <a:schemeClr val="accent4">
                    <a:lumMod val="50000"/>
                  </a:schemeClr>
                </a:solidFill>
                <a:latin typeface="Times New Roman CYR"/>
                <a:ea typeface="Calibri" pitchFamily="34" charset="0"/>
                <a:cs typeface="Times New Roman" pitchFamily="18" charset="0"/>
              </a:rPr>
              <a:t>дәптермен жұмыс. </a:t>
            </a:r>
            <a:endParaRPr lang="ru-RU" sz="28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dirty="0" smtClean="0">
                <a:solidFill>
                  <a:schemeClr val="accent4">
                    <a:lumMod val="50000"/>
                  </a:schemeClr>
                </a:solidFill>
                <a:latin typeface="Times New Roman CYR"/>
                <a:ea typeface="Calibri" pitchFamily="34" charset="0"/>
                <a:cs typeface="Times New Roman" pitchFamily="18" charset="0"/>
              </a:rPr>
              <a:t>Сызықтарды басу.Әріптерді бояу. </a:t>
            </a:r>
            <a:endParaRPr lang="ru-RU" sz="28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dirty="0" smtClean="0">
                <a:solidFill>
                  <a:schemeClr val="accent4">
                    <a:lumMod val="50000"/>
                  </a:schemeClr>
                </a:solidFill>
                <a:latin typeface="Times New Roman CYR"/>
                <a:ea typeface="Calibri" pitchFamily="34" charset="0"/>
                <a:cs typeface="Times New Roman" pitchFamily="18" charset="0"/>
              </a:rPr>
              <a:t>Тілдесім.Сурет </a:t>
            </a:r>
            <a:r>
              <a:rPr lang="kk-KZ" sz="2800" dirty="0" smtClean="0">
                <a:solidFill>
                  <a:schemeClr val="accent4">
                    <a:lumMod val="50000"/>
                  </a:schemeClr>
                </a:solidFill>
                <a:latin typeface="Times New Roman CYR"/>
                <a:ea typeface="Calibri" pitchFamily="34" charset="0"/>
                <a:cs typeface="Times New Roman" pitchFamily="18" charset="0"/>
              </a:rPr>
              <a:t>бойынша сөйле. </a:t>
            </a:r>
            <a:endParaRPr lang="ru-RU" sz="28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dirty="0" smtClean="0">
                <a:solidFill>
                  <a:schemeClr val="accent4">
                    <a:lumMod val="50000"/>
                  </a:schemeClr>
                </a:solidFill>
                <a:latin typeface="Times New Roman CYR"/>
                <a:ea typeface="Calibri" pitchFamily="34" charset="0"/>
                <a:cs typeface="Times New Roman" pitchFamily="18" charset="0"/>
              </a:rPr>
              <a:t>Ең дәмді-дән.Ең дәмді-сүйек. Ең дәмді-сүт.Ең дәмді-сәбіз. </a:t>
            </a:r>
            <a:endParaRPr lang="ru-RU" sz="28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kk-KZ" sz="2800" dirty="0" smtClean="0">
                <a:solidFill>
                  <a:schemeClr val="accent4">
                    <a:lumMod val="50000"/>
                  </a:schemeClr>
                </a:solidFill>
                <a:latin typeface="Times New Roman CYR"/>
                <a:ea typeface="Calibri" pitchFamily="34" charset="0"/>
                <a:cs typeface="Times New Roman" pitchFamily="18" charset="0"/>
              </a:rPr>
              <a:t>тапсырма.Сұраққа жауап  бер. </a:t>
            </a:r>
            <a:endParaRPr lang="ru-RU" sz="28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800" dirty="0" smtClean="0">
                <a:solidFill>
                  <a:schemeClr val="accent4">
                    <a:lumMod val="50000"/>
                  </a:schemeClr>
                </a:solidFill>
                <a:latin typeface="Times New Roman CYR"/>
                <a:ea typeface="Calibri" pitchFamily="34" charset="0"/>
                <a:cs typeface="Times New Roman" pitchFamily="18" charset="0"/>
              </a:rPr>
              <a:t>Ең дәмді не?</a:t>
            </a:r>
            <a:endParaRPr lang="ru-RU" sz="2800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79928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Сөздікпен жұмыс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Мұғалім сөздің мағынасын түсіндіреді.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 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Сөзді дауыстап айтады, оқушылар қайталайды.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3. 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Сөз тіркесін құрастырады.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Алма – яблоко сүт - молоко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Алмұрт - груша сүйек - кость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Орамжапырақ – капуста қызанақ -помидор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Ешкі – коза сәбіз - марковь </a:t>
            </a:r>
            <a:endParaRPr kumimoji="0" lang="kk-KZ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 CYR"/>
                <a:ea typeface="Calibri" pitchFamily="34" charset="0"/>
                <a:cs typeface="Arial" pitchFamily="34" charset="0"/>
              </a:rPr>
              <a:t>Тауық – курица қияр - огурцы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404664"/>
            <a:ext cx="43989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dirty="0">
                <a:solidFill>
                  <a:srgbClr val="FF0000"/>
                </a:solidFill>
              </a:rPr>
              <a:t>Сабақтың соңы( 41-45мин)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51520" y="1335803"/>
            <a:ext cx="864096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Салыстырып оқу.Сұраққа жауапбер.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Х                             Һһ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Хат                  Гауһар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Хамит            жиһаз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Асхана         айдаһар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Һ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дыбысы бар қандай сөздерді білесің?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Сабақты қорытындылау.Жаңа тақырыпты бекіту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Сұрақ-жауап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Сурет салу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Сөздікпен жұмыс: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Жаңа сөздерді меңгертуге арналған жұмыс түрлері: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Жаңа сөздерді сөздік дәптерге көшіріп жазғызу. 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 charset="-52"/>
                <a:ea typeface="Calibri" pitchFamily="34" charset="0"/>
                <a:cs typeface="Arial" pitchFamily="34" charset="0"/>
              </a:rPr>
              <a:t>Жаңа сөздерді дұрыс айтуға дағдыландыру.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11560" y="302950"/>
            <a:ext cx="784887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ғалау: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Балалар</a:t>
            </a: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сендерге</a:t>
            </a: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сабақ</a:t>
            </a: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ұнады</a:t>
            </a: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Кім</a:t>
            </a: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сабаққа</a:t>
            </a: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жақсы</a:t>
            </a: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қатысып</a:t>
            </a: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отырды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Өздеріңді</a:t>
            </a: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қалай</a:t>
            </a: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бағалайсыңдар?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Балаларды</a:t>
            </a: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жақсы</a:t>
            </a: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қатысқандары</a:t>
            </a: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үшін</a:t>
            </a: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мадақтау.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81548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b="1" dirty="0">
                <a:solidFill>
                  <a:srgbClr val="FF0000"/>
                </a:solidFill>
              </a:rPr>
              <a:t>Оқу бағдарламасына сәйкес оқу </a:t>
            </a:r>
            <a:r>
              <a:rPr lang="kk-KZ" sz="2800" b="1" dirty="0" smtClean="0">
                <a:solidFill>
                  <a:srgbClr val="FF0000"/>
                </a:solidFill>
              </a:rPr>
              <a:t>мақсаты: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9552" y="1159150"/>
            <a:ext cx="831641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1.1.1.1.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Көкөністер,жемістер,тағам атауларын қайталау. Х,һ дыбыстары-ның айтылуы мен жазылуын қайталау,салыстыру.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1.1.2.1.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Оқушылардың сөздік қорын, сөз байлығын, есте сақтау және ойлау қабілеттерін дамыту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1.2.1.1.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Сөздік қорындағы лексиканы тиімді пайдалана алу дағдысын дамыту. Ертегілер оқуға деген қызығушылығын арттыру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1.4.1.1.Суретте берілген заттардың санын білдіретін сөздерді жазу немесе постерлер жасау.</a:t>
            </a: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04664"/>
            <a:ext cx="4087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/>
              <a:t>       </a:t>
            </a:r>
            <a:r>
              <a:rPr lang="kk-KZ" sz="2800" b="1" dirty="0" smtClean="0">
                <a:solidFill>
                  <a:schemeClr val="accent2"/>
                </a:solidFill>
              </a:rPr>
              <a:t>Сабақтың  мақсаты: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83568" y="1340768"/>
            <a:ext cx="712879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Барлық оқушылар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: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Тақырыпты топпен меңгереді, түсінеді, өткен білімдері  пысықтап, қорытындылауға үйренеді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3568" y="3000290"/>
            <a:ext cx="69127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Оқушылардың басым бөлігі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: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>Оқушылар тапсырма арқылы тақырыптың   ұғымын  біледі, түснеді және топпен жұмыс істеуге  пайдаланады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11560" y="4556447"/>
            <a:ext cx="7200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Кейбір оқушылар: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Басқа да түстер қатарын атай алады,оларды өмірлік жағдайатта еркін қолдана алады.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26064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dirty="0">
                <a:solidFill>
                  <a:srgbClr val="00B0F0"/>
                </a:solidFill>
              </a:rPr>
              <a:t>Сабақтың басы(2-5 минут)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971600" y="742147"/>
            <a:ext cx="74888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Үйге қандай тапсырма берілді?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Суретке  қарап әңгіме құрастыру  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E:\Users\Санат\Desktop\Фото192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165618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E:\Users\Санат\Desktop\Фото192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484784"/>
            <a:ext cx="165618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E:\Users\Санат\Desktop\Фото193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1484784"/>
            <a:ext cx="165618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E:\Users\Санат\Desktop\Фото1933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1484784"/>
            <a:ext cx="201622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E:\Users\Санат\Desktop\Фото1934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3789040"/>
            <a:ext cx="187220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E:\Users\Санат\Desktop\Фото1932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776" y="3789040"/>
            <a:ext cx="165618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E:\Users\Санат\Desktop\Фото1925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27984" y="3789040"/>
            <a:ext cx="165618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E:\Users\Санат\Desktop\Фото1924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16216" y="3717032"/>
            <a:ext cx="194421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thetomatos.com/wp-content/uploads/2016/04/flower-colors-clip-ar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280920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568952" cy="6480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332656"/>
            <a:ext cx="4911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dirty="0">
                <a:solidFill>
                  <a:schemeClr val="accent6">
                    <a:lumMod val="50000"/>
                  </a:schemeClr>
                </a:solidFill>
              </a:rPr>
              <a:t>Сабақтың ортасы (6-40 минут)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27584" y="-2939555"/>
            <a:ext cx="4778438" cy="901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000" dirty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000" dirty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000" dirty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000" dirty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000" dirty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000" dirty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000" dirty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000" dirty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000" dirty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000" dirty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000" dirty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000" dirty="0"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78025" algn="l"/>
              </a:tabLst>
            </a:pPr>
            <a:endParaRPr kumimoji="0" lang="kk-K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/>
              <a:ea typeface="Calibri" pitchFamily="34" charset="0"/>
              <a:cs typeface="Times New Roman" pitchFamily="18" charset="0"/>
            </a:endParaRPr>
          </a:p>
          <a:p>
            <a:pPr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78025" algn="l"/>
              </a:tabLst>
            </a:pPr>
            <a:endParaRPr lang="kk-KZ" sz="1000" dirty="0">
              <a:latin typeface="Times New Roman CYR"/>
              <a:ea typeface="Calibri" pitchFamily="34" charset="0"/>
              <a:cs typeface="Times New Roman" pitchFamily="18" charset="0"/>
            </a:endParaRPr>
          </a:p>
          <a:p>
            <a:pPr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78025" algn="l"/>
              </a:tabLst>
            </a:pPr>
            <a:endParaRPr kumimoji="0" lang="kk-K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/>
              <a:ea typeface="Calibri" pitchFamily="34" charset="0"/>
              <a:cs typeface="Times New Roman" pitchFamily="18" charset="0"/>
            </a:endParaRPr>
          </a:p>
          <a:p>
            <a:pPr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78025" algn="l"/>
              </a:tabLst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Оқулықпен жұмыс.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1.-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тапсырма.Оқылым.Суретке қара.Тыңда,қайтала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Мысық,ит,қоян,ешкі,тауық.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тапсырма.Айтылым.Сана.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Екі мысық,бес қызанақ,төрт орамжапырақ,үш ит,үш ешкі,алты қияр,сегіз сәбіз,он алма,төрт қоян.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3.-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тапсырма.Суретке қара.Тыңда қайтала.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Ең дәмді не?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Ең дәмді-сүйек.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Ең дәмді-орамжапырақ.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Ең дәмді дән.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Ең дәмді-сүт.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8842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Ең дәмді-сәбіз.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ом\Desktop\2178937-righ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25124"/>
            <a:ext cx="5976664" cy="64151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ом\Desktop\iW3NJRSK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19125"/>
            <a:ext cx="7620000" cy="5619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400</Words>
  <Application>Microsoft Office PowerPoint</Application>
  <PresentationFormat>Экран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тақырыбы: Не дәмді?   46-САБАҚ  Күні,айы:06.03.2017 1-сынып</dc:title>
  <dc:creator>дом</dc:creator>
  <cp:lastModifiedBy>дом</cp:lastModifiedBy>
  <cp:revision>31</cp:revision>
  <dcterms:created xsi:type="dcterms:W3CDTF">2017-03-05T07:01:37Z</dcterms:created>
  <dcterms:modified xsi:type="dcterms:W3CDTF">2017-03-05T15:01:05Z</dcterms:modified>
</cp:coreProperties>
</file>